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100"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A91AD-12FE-4CD8-A3D5-F6C352806DB8}" type="datetimeFigureOut">
              <a:rPr lang="en-US" smtClean="0"/>
              <a:t>3/9/2021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08F328-96FA-461A-B468-5FB20E09852D}" type="slidenum">
              <a:rPr lang="en-US" smtClean="0"/>
              <a:t>‹#›</a:t>
            </a:fld>
            <a:endParaRPr lang="en-US"/>
          </a:p>
        </p:txBody>
      </p:sp>
    </p:spTree>
    <p:extLst>
      <p:ext uri="{BB962C8B-B14F-4D97-AF65-F5344CB8AC3E}">
        <p14:creationId xmlns:p14="http://schemas.microsoft.com/office/powerpoint/2010/main" val="2925307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A27EA8-853B-4EDD-98BB-DE6BB7A54A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2922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FDID will already</a:t>
            </a:r>
            <a:r>
              <a:rPr lang="en-US" baseline="0" dirty="0" smtClean="0"/>
              <a:t> be completed on Red Cross forms received from Fire Safe SC</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851B9-00A2-4200-A321-C2FA0156D3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88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851B9-00A2-4200-A321-C2FA0156D3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8608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A27EA8-853B-4EDD-98BB-DE6BB7A54A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7347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the participants, introduce yourself.</a:t>
            </a:r>
            <a:r>
              <a:rPr lang="en-US" baseline="0" dirty="0" smtClean="0"/>
              <a:t>  Thank the participants for the difference that they will make today.  </a:t>
            </a:r>
          </a:p>
          <a:p>
            <a:endParaRPr lang="en-US" baseline="0" dirty="0" smtClean="0"/>
          </a:p>
          <a:p>
            <a:r>
              <a:rPr lang="en-US" baseline="0" dirty="0" smtClean="0"/>
              <a:t>Call roll by making team assignments and giving tasking orders.  Tasking orders should include a list of addresses that the team is assigned to visit. </a:t>
            </a:r>
          </a:p>
          <a:p>
            <a:endParaRPr lang="en-US" baseline="0" dirty="0" smtClean="0"/>
          </a:p>
          <a:p>
            <a:r>
              <a:rPr lang="en-US" baseline="0" dirty="0" smtClean="0"/>
              <a:t>Share the schedule of the day… what time is lunch? What time are all groups to report back to the CP to end the day? </a:t>
            </a:r>
          </a:p>
          <a:p>
            <a:endParaRPr lang="en-US" baseline="0" dirty="0" smtClean="0"/>
          </a:p>
          <a:p>
            <a:r>
              <a:rPr lang="en-US" baseline="0" dirty="0" smtClean="0"/>
              <a:t>Discuss accountability / communication:  If anyone experiences any problems, they should contact the CP immediately.</a:t>
            </a:r>
          </a:p>
          <a:p>
            <a:endParaRPr lang="en-US" baseline="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A27EA8-853B-4EDD-98BB-DE6BB7A54A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5549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Core Four Safety Messages.</a:t>
            </a:r>
            <a:r>
              <a:rPr lang="en-US" baseline="0" dirty="0" smtClean="0"/>
              <a:t>  Use slides from the HSV Training if needed for review. </a:t>
            </a:r>
          </a:p>
          <a:p>
            <a:endParaRPr lang="en-US" baseline="0" dirty="0" smtClean="0"/>
          </a:p>
          <a:p>
            <a:r>
              <a:rPr lang="en-US" baseline="0" dirty="0" smtClean="0"/>
              <a:t>Documentation – remind everyone how to complete the forms</a:t>
            </a:r>
          </a:p>
          <a:p>
            <a:endParaRPr lang="en-US" baseline="0" dirty="0" smtClean="0"/>
          </a:p>
          <a:p>
            <a:r>
              <a:rPr lang="en-US" baseline="0" dirty="0" smtClean="0"/>
              <a:t>Safety – talk about the weather, accountability, contact the CP if there are any problems, report injuries, wear seatbelts and safety vests, never go in a home or a room of a home alone,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A27EA8-853B-4EDD-98BB-DE6BB7A54A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718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851B9-00A2-4200-A321-C2FA0156D3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1734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tips</a:t>
            </a:r>
            <a:r>
              <a:rPr lang="en-US" baseline="0" dirty="0" smtClean="0"/>
              <a:t> to add….</a:t>
            </a:r>
          </a:p>
          <a:p>
            <a:endParaRPr lang="en-US" baseline="0" dirty="0" smtClean="0"/>
          </a:p>
          <a:p>
            <a:r>
              <a:rPr lang="en-US" baseline="0" dirty="0" smtClean="0"/>
              <a:t>3 knock rule</a:t>
            </a:r>
          </a:p>
          <a:p>
            <a:endParaRPr lang="en-US" baseline="0" dirty="0" smtClean="0"/>
          </a:p>
          <a:p>
            <a:r>
              <a:rPr lang="en-US" dirty="0" smtClean="0"/>
              <a:t>Do not ask the resident for something</a:t>
            </a:r>
            <a:r>
              <a:rPr lang="en-US" baseline="0" dirty="0" smtClean="0"/>
              <a:t> to eat or drink. </a:t>
            </a:r>
          </a:p>
          <a:p>
            <a:endParaRPr lang="en-US" baseline="0" dirty="0" smtClean="0"/>
          </a:p>
          <a:p>
            <a:r>
              <a:rPr lang="en-US" baseline="0" dirty="0" smtClean="0"/>
              <a:t>Do not use the resident’s bathroom.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851B9-00A2-4200-A321-C2FA0156D3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5350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851B9-00A2-4200-A321-C2FA0156D3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8040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851B9-00A2-4200-A321-C2FA0156D3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5219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There are multiple benefits that include:</a:t>
            </a:r>
          </a:p>
          <a:p>
            <a:pPr marL="457138" indent="-457138">
              <a:buFont typeface="Wingdings" panose="05000000000000000000" pitchFamily="2" charset="2"/>
              <a:buChar char="Ø"/>
            </a:pPr>
            <a:r>
              <a:rPr lang="en-US" dirty="0">
                <a:latin typeface="Arial" panose="020B0604020202020204" pitchFamily="34" charset="0"/>
                <a:cs typeface="Arial" panose="020B0604020202020204" pitchFamily="34" charset="0"/>
              </a:rPr>
              <a:t>Centralized reporting</a:t>
            </a:r>
          </a:p>
          <a:p>
            <a:pPr marL="457138" indent="-457138">
              <a:buFont typeface="Wingdings" panose="05000000000000000000" pitchFamily="2" charset="2"/>
              <a:buChar char="Ø"/>
            </a:pPr>
            <a:r>
              <a:rPr lang="en-US" dirty="0">
                <a:latin typeface="Arial" panose="020B0604020202020204" pitchFamily="34" charset="0"/>
                <a:cs typeface="Arial" panose="020B0604020202020204" pitchFamily="34" charset="0"/>
              </a:rPr>
              <a:t>Reduced duplication of effort in reporting</a:t>
            </a:r>
          </a:p>
          <a:p>
            <a:pPr marL="457138" indent="-457138">
              <a:buFont typeface="Wingdings" panose="05000000000000000000" pitchFamily="2" charset="2"/>
              <a:buChar char="Ø"/>
            </a:pPr>
            <a:r>
              <a:rPr lang="en-US" dirty="0">
                <a:latin typeface="Arial" panose="020B0604020202020204" pitchFamily="34" charset="0"/>
                <a:cs typeface="Arial" panose="020B0604020202020204" pitchFamily="34" charset="0"/>
              </a:rPr>
              <a:t>Improved quality of data being captured</a:t>
            </a:r>
          </a:p>
          <a:p>
            <a:pPr marL="457138" indent="-457138">
              <a:buFont typeface="Wingdings" panose="05000000000000000000" pitchFamily="2" charset="2"/>
              <a:buChar char="Ø"/>
            </a:pPr>
            <a:r>
              <a:rPr lang="en-US" dirty="0">
                <a:latin typeface="Arial" panose="020B0604020202020204" pitchFamily="34" charset="0"/>
                <a:cs typeface="Arial" panose="020B0604020202020204" pitchFamily="34" charset="0"/>
              </a:rPr>
              <a:t>Lowered cost for database development, tracking, and accountability</a:t>
            </a:r>
          </a:p>
          <a:p>
            <a:pPr marL="457138" indent="-457138">
              <a:buFont typeface="Wingdings" panose="05000000000000000000" pitchFamily="2" charset="2"/>
              <a:buChar char="Ø"/>
            </a:pPr>
            <a:r>
              <a:rPr lang="en-US" dirty="0">
                <a:latin typeface="Arial" panose="020B0604020202020204" pitchFamily="34" charset="0"/>
                <a:cs typeface="Arial" panose="020B0604020202020204" pitchFamily="34" charset="0"/>
              </a:rPr>
              <a:t>Strengthened relationships with our stakeholders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851B9-00A2-4200-A321-C2FA0156D3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950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851B9-00A2-4200-A321-C2FA0156D3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3098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A61D07-0DCC-4F05-B032-2BE18BC31015}"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14C95-3C7F-4A9D-A52E-81E033D330B4}" type="slidenum">
              <a:rPr lang="en-US" smtClean="0"/>
              <a:t>‹#›</a:t>
            </a:fld>
            <a:endParaRPr lang="en-US"/>
          </a:p>
        </p:txBody>
      </p:sp>
    </p:spTree>
    <p:extLst>
      <p:ext uri="{BB962C8B-B14F-4D97-AF65-F5344CB8AC3E}">
        <p14:creationId xmlns:p14="http://schemas.microsoft.com/office/powerpoint/2010/main" val="4091257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A61D07-0DCC-4F05-B032-2BE18BC31015}"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14C95-3C7F-4A9D-A52E-81E033D330B4}" type="slidenum">
              <a:rPr lang="en-US" smtClean="0"/>
              <a:t>‹#›</a:t>
            </a:fld>
            <a:endParaRPr lang="en-US"/>
          </a:p>
        </p:txBody>
      </p:sp>
    </p:spTree>
    <p:extLst>
      <p:ext uri="{BB962C8B-B14F-4D97-AF65-F5344CB8AC3E}">
        <p14:creationId xmlns:p14="http://schemas.microsoft.com/office/powerpoint/2010/main" val="230729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A61D07-0DCC-4F05-B032-2BE18BC31015}"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14C95-3C7F-4A9D-A52E-81E033D330B4}" type="slidenum">
              <a:rPr lang="en-US" smtClean="0"/>
              <a:t>‹#›</a:t>
            </a:fld>
            <a:endParaRPr lang="en-US"/>
          </a:p>
        </p:txBody>
      </p:sp>
    </p:spTree>
    <p:extLst>
      <p:ext uri="{BB962C8B-B14F-4D97-AF65-F5344CB8AC3E}">
        <p14:creationId xmlns:p14="http://schemas.microsoft.com/office/powerpoint/2010/main" val="3402587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A61D07-0DCC-4F05-B032-2BE18BC31015}"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14C95-3C7F-4A9D-A52E-81E033D330B4}" type="slidenum">
              <a:rPr lang="en-US" smtClean="0"/>
              <a:t>‹#›</a:t>
            </a:fld>
            <a:endParaRPr lang="en-US"/>
          </a:p>
        </p:txBody>
      </p:sp>
    </p:spTree>
    <p:extLst>
      <p:ext uri="{BB962C8B-B14F-4D97-AF65-F5344CB8AC3E}">
        <p14:creationId xmlns:p14="http://schemas.microsoft.com/office/powerpoint/2010/main" val="105793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7A61D07-0DCC-4F05-B032-2BE18BC31015}"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14C95-3C7F-4A9D-A52E-81E033D330B4}" type="slidenum">
              <a:rPr lang="en-US" smtClean="0"/>
              <a:t>‹#›</a:t>
            </a:fld>
            <a:endParaRPr lang="en-US"/>
          </a:p>
        </p:txBody>
      </p:sp>
    </p:spTree>
    <p:extLst>
      <p:ext uri="{BB962C8B-B14F-4D97-AF65-F5344CB8AC3E}">
        <p14:creationId xmlns:p14="http://schemas.microsoft.com/office/powerpoint/2010/main" val="3311912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A61D07-0DCC-4F05-B032-2BE18BC31015}" type="datetimeFigureOut">
              <a:rPr lang="en-US" smtClean="0"/>
              <a:t>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14C95-3C7F-4A9D-A52E-81E033D330B4}" type="slidenum">
              <a:rPr lang="en-US" smtClean="0"/>
              <a:t>‹#›</a:t>
            </a:fld>
            <a:endParaRPr lang="en-US"/>
          </a:p>
        </p:txBody>
      </p:sp>
    </p:spTree>
    <p:extLst>
      <p:ext uri="{BB962C8B-B14F-4D97-AF65-F5344CB8AC3E}">
        <p14:creationId xmlns:p14="http://schemas.microsoft.com/office/powerpoint/2010/main" val="1665092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A61D07-0DCC-4F05-B032-2BE18BC31015}" type="datetimeFigureOut">
              <a:rPr lang="en-US" smtClean="0"/>
              <a:t>3/9/2021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114C95-3C7F-4A9D-A52E-81E033D330B4}" type="slidenum">
              <a:rPr lang="en-US" smtClean="0"/>
              <a:t>‹#›</a:t>
            </a:fld>
            <a:endParaRPr lang="en-US"/>
          </a:p>
        </p:txBody>
      </p:sp>
    </p:spTree>
    <p:extLst>
      <p:ext uri="{BB962C8B-B14F-4D97-AF65-F5344CB8AC3E}">
        <p14:creationId xmlns:p14="http://schemas.microsoft.com/office/powerpoint/2010/main" val="3063624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A61D07-0DCC-4F05-B032-2BE18BC31015}" type="datetimeFigureOut">
              <a:rPr lang="en-US" smtClean="0"/>
              <a:t>3/9/2021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114C95-3C7F-4A9D-A52E-81E033D330B4}" type="slidenum">
              <a:rPr lang="en-US" smtClean="0"/>
              <a:t>‹#›</a:t>
            </a:fld>
            <a:endParaRPr lang="en-US"/>
          </a:p>
        </p:txBody>
      </p:sp>
    </p:spTree>
    <p:extLst>
      <p:ext uri="{BB962C8B-B14F-4D97-AF65-F5344CB8AC3E}">
        <p14:creationId xmlns:p14="http://schemas.microsoft.com/office/powerpoint/2010/main" val="165506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A61D07-0DCC-4F05-B032-2BE18BC31015}" type="datetimeFigureOut">
              <a:rPr lang="en-US" smtClean="0"/>
              <a:t>3/9/2021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114C95-3C7F-4A9D-A52E-81E033D330B4}" type="slidenum">
              <a:rPr lang="en-US" smtClean="0"/>
              <a:t>‹#›</a:t>
            </a:fld>
            <a:endParaRPr lang="en-US"/>
          </a:p>
        </p:txBody>
      </p:sp>
    </p:spTree>
    <p:extLst>
      <p:ext uri="{BB962C8B-B14F-4D97-AF65-F5344CB8AC3E}">
        <p14:creationId xmlns:p14="http://schemas.microsoft.com/office/powerpoint/2010/main" val="701782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7A61D07-0DCC-4F05-B032-2BE18BC31015}" type="datetimeFigureOut">
              <a:rPr lang="en-US" smtClean="0"/>
              <a:t>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14C95-3C7F-4A9D-A52E-81E033D330B4}" type="slidenum">
              <a:rPr lang="en-US" smtClean="0"/>
              <a:t>‹#›</a:t>
            </a:fld>
            <a:endParaRPr lang="en-US"/>
          </a:p>
        </p:txBody>
      </p:sp>
    </p:spTree>
    <p:extLst>
      <p:ext uri="{BB962C8B-B14F-4D97-AF65-F5344CB8AC3E}">
        <p14:creationId xmlns:p14="http://schemas.microsoft.com/office/powerpoint/2010/main" val="3328675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7A61D07-0DCC-4F05-B032-2BE18BC31015}" type="datetimeFigureOut">
              <a:rPr lang="en-US" smtClean="0"/>
              <a:t>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14C95-3C7F-4A9D-A52E-81E033D330B4}" type="slidenum">
              <a:rPr lang="en-US" smtClean="0"/>
              <a:t>‹#›</a:t>
            </a:fld>
            <a:endParaRPr lang="en-US"/>
          </a:p>
        </p:txBody>
      </p:sp>
    </p:spTree>
    <p:extLst>
      <p:ext uri="{BB962C8B-B14F-4D97-AF65-F5344CB8AC3E}">
        <p14:creationId xmlns:p14="http://schemas.microsoft.com/office/powerpoint/2010/main" val="3067321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A61D07-0DCC-4F05-B032-2BE18BC31015}" type="datetimeFigureOut">
              <a:rPr lang="en-US" smtClean="0"/>
              <a:t>3/9/2021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14C95-3C7F-4A9D-A52E-81E033D330B4}" type="slidenum">
              <a:rPr lang="en-US" smtClean="0"/>
              <a:t>‹#›</a:t>
            </a:fld>
            <a:endParaRPr lang="en-US"/>
          </a:p>
        </p:txBody>
      </p:sp>
    </p:spTree>
    <p:extLst>
      <p:ext uri="{BB962C8B-B14F-4D97-AF65-F5344CB8AC3E}">
        <p14:creationId xmlns:p14="http://schemas.microsoft.com/office/powerpoint/2010/main" val="3712203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emf"/><Relationship Id="rId5" Type="http://schemas.openxmlformats.org/officeDocument/2006/relationships/oleObject" Target="../embeddings/oleObject3.bin"/><Relationship Id="rId4" Type="http://schemas.openxmlformats.org/officeDocument/2006/relationships/hyperlink" Target="mailto:FireSafeSC@llr.sc.go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85655" y="2112538"/>
            <a:ext cx="9782663" cy="2154436"/>
          </a:xfrm>
          <a:prstGeom prst="rect">
            <a:avLst/>
          </a:prstGeom>
          <a:solidFill>
            <a:schemeClr val="bg2"/>
          </a:solidFill>
          <a:ln w="571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5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ea typeface="Verdana" panose="020B0604030504040204" pitchFamily="34" charset="0"/>
                <a:cs typeface="Verdana" panose="020B0604030504040204" pitchFamily="34" charset="0"/>
              </a:rPr>
              <a:t>Your Organization’s Name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endParaRPr>
          </a:p>
        </p:txBody>
      </p:sp>
      <p:sp>
        <p:nvSpPr>
          <p:cNvPr id="9" name="Title 1"/>
          <p:cNvSpPr txBox="1">
            <a:spLocks/>
          </p:cNvSpPr>
          <p:nvPr/>
        </p:nvSpPr>
        <p:spPr>
          <a:xfrm>
            <a:off x="0" y="0"/>
            <a:ext cx="12192000" cy="797169"/>
          </a:xfrm>
          <a:prstGeom prst="rect">
            <a:avLst/>
          </a:prstGeom>
          <a:solidFill>
            <a:srgbClr val="002060"/>
          </a:solidFill>
          <a:ln w="28575">
            <a:noFill/>
          </a:ln>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Light" panose="020F0302020204030204"/>
                <a:ea typeface="Verdana" panose="020B0604030504040204" pitchFamily="34" charset="0"/>
                <a:cs typeface="+mj-cs"/>
              </a:rPr>
              <a:t>Smoke Alarm Blitz Briefing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2161" y="3461657"/>
            <a:ext cx="2322466" cy="2322466"/>
          </a:xfrm>
          <a:prstGeom prst="rect">
            <a:avLst/>
          </a:prstGeom>
        </p:spPr>
      </p:pic>
    </p:spTree>
    <p:extLst>
      <p:ext uri="{BB962C8B-B14F-4D97-AF65-F5344CB8AC3E}">
        <p14:creationId xmlns:p14="http://schemas.microsoft.com/office/powerpoint/2010/main" val="1791286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1595" y="1101851"/>
            <a:ext cx="7725005" cy="440120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smtClean="0">
                <a:ln>
                  <a:noFill/>
                </a:ln>
                <a:solidFill>
                  <a:prstClr val="black"/>
                </a:solidFill>
                <a:effectLst/>
                <a:uLnTx/>
                <a:uFillTx/>
                <a:latin typeface="Erato-Light"/>
                <a:ea typeface="+mn-ea"/>
                <a:cs typeface="+mn-cs"/>
              </a:rPr>
              <a:t>Complete as much of the form as is applicable.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prstClr val="black"/>
              </a:solidFill>
              <a:effectLst/>
              <a:uLnTx/>
              <a:uFillTx/>
              <a:latin typeface="Erato-Light"/>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smtClean="0">
                <a:ln>
                  <a:noFill/>
                </a:ln>
                <a:solidFill>
                  <a:prstClr val="black"/>
                </a:solidFill>
                <a:effectLst/>
                <a:uLnTx/>
                <a:uFillTx/>
                <a:latin typeface="Erato-Light"/>
                <a:ea typeface="+mn-ea"/>
                <a:cs typeface="+mn-cs"/>
              </a:rPr>
              <a:t> All fields with an asterisk (*) must be completed.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prstClr val="black"/>
              </a:solidFill>
              <a:effectLst/>
              <a:uLnTx/>
              <a:uFillTx/>
              <a:latin typeface="Erato-Light"/>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smtClean="0">
                <a:ln>
                  <a:noFill/>
                </a:ln>
                <a:solidFill>
                  <a:prstClr val="black"/>
                </a:solidFill>
                <a:effectLst/>
                <a:uLnTx/>
                <a:uFillTx/>
                <a:latin typeface="Erato-Light"/>
                <a:ea typeface="+mn-ea"/>
                <a:cs typeface="+mn-cs"/>
              </a:rPr>
              <a:t>Be sure to include your FDID.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smtClean="0">
              <a:ln>
                <a:noFill/>
              </a:ln>
              <a:solidFill>
                <a:prstClr val="black"/>
              </a:solidFill>
              <a:effectLst/>
              <a:uLnTx/>
              <a:uFillTx/>
              <a:latin typeface="Erato-Light"/>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smtClean="0">
                <a:ln>
                  <a:noFill/>
                </a:ln>
                <a:solidFill>
                  <a:prstClr val="black"/>
                </a:solidFill>
                <a:effectLst/>
                <a:uLnTx/>
                <a:uFillTx/>
                <a:latin typeface="Erato-Light"/>
                <a:ea typeface="+mn-ea"/>
                <a:cs typeface="+mn-cs"/>
              </a:rPr>
              <a:t>Make sure you log number of installed    CO’s in “Option 2” block on form </a:t>
            </a:r>
            <a:endParaRPr kumimoji="0" lang="en-US" sz="2800" b="0" i="0" u="none" strike="noStrike" kern="1200" cap="none" spc="0" normalizeH="0" baseline="0" noProof="0" dirty="0">
              <a:ln>
                <a:noFill/>
              </a:ln>
              <a:solidFill>
                <a:prstClr val="black"/>
              </a:solidFill>
              <a:effectLst/>
              <a:uLnTx/>
              <a:uFillTx/>
              <a:latin typeface="Erato-Light"/>
              <a:ea typeface="+mn-ea"/>
              <a:cs typeface="+mn-cs"/>
            </a:endParaRPr>
          </a:p>
        </p:txBody>
      </p:sp>
      <p:sp>
        <p:nvSpPr>
          <p:cNvPr id="5" name="Title 1"/>
          <p:cNvSpPr txBox="1">
            <a:spLocks/>
          </p:cNvSpPr>
          <p:nvPr/>
        </p:nvSpPr>
        <p:spPr>
          <a:xfrm>
            <a:off x="-1" y="0"/>
            <a:ext cx="12192000" cy="859536"/>
          </a:xfrm>
          <a:prstGeom prst="rect">
            <a:avLst/>
          </a:prstGeom>
          <a:solidFill>
            <a:srgbClr val="002060"/>
          </a:solidFill>
          <a:ln w="28575">
            <a:noFill/>
          </a:ln>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prstClr val="white"/>
                </a:solidFill>
                <a:effectLst/>
                <a:uLnTx/>
                <a:uFillTx/>
                <a:latin typeface="Calibri" panose="020F0502020204030204"/>
                <a:ea typeface="Verdana" panose="020B0604030504040204" pitchFamily="34" charset="0"/>
                <a:cs typeface="+mj-cs"/>
              </a:rPr>
              <a:t>Documentation Matters</a:t>
            </a:r>
            <a:endParaRPr kumimoji="0" lang="en-US" sz="44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mj-cs"/>
            </a:endParaRPr>
          </a:p>
        </p:txBody>
      </p:sp>
      <p:graphicFrame>
        <p:nvGraphicFramePr>
          <p:cNvPr id="2" name="Object 1"/>
          <p:cNvGraphicFramePr>
            <a:graphicFrameLocks noChangeAspect="1"/>
          </p:cNvGraphicFramePr>
          <p:nvPr>
            <p:extLst/>
          </p:nvPr>
        </p:nvGraphicFramePr>
        <p:xfrm>
          <a:off x="7597833" y="1263716"/>
          <a:ext cx="3836381" cy="4965328"/>
        </p:xfrm>
        <a:graphic>
          <a:graphicData uri="http://schemas.openxmlformats.org/presentationml/2006/ole">
            <mc:AlternateContent xmlns:mc="http://schemas.openxmlformats.org/markup-compatibility/2006">
              <mc:Choice xmlns:v="urn:schemas-microsoft-com:vml" Requires="v">
                <p:oleObj spid="_x0000_s2050" name="Acrobat Document" r:id="rId4" imgW="5829108" imgH="7543800" progId="AcroExch.Document.DC">
                  <p:embed/>
                </p:oleObj>
              </mc:Choice>
              <mc:Fallback>
                <p:oleObj name="Acrobat Document" r:id="rId4" imgW="5829108" imgH="7543800" progId="AcroExch.Document.DC">
                  <p:embed/>
                  <p:pic>
                    <p:nvPicPr>
                      <p:cNvPr id="2" name="Object 1"/>
                      <p:cNvPicPr/>
                      <p:nvPr/>
                    </p:nvPicPr>
                    <p:blipFill>
                      <a:blip r:embed="rId5"/>
                      <a:stretch>
                        <a:fillRect/>
                      </a:stretch>
                    </p:blipFill>
                    <p:spPr>
                      <a:xfrm>
                        <a:off x="7597833" y="1263716"/>
                        <a:ext cx="3836381" cy="4965328"/>
                      </a:xfrm>
                      <a:prstGeom prst="rect">
                        <a:avLst/>
                      </a:prstGeom>
                    </p:spPr>
                  </p:pic>
                </p:oleObj>
              </mc:Fallback>
            </mc:AlternateContent>
          </a:graphicData>
        </a:graphic>
      </p:graphicFrame>
    </p:spTree>
    <p:extLst>
      <p:ext uri="{BB962C8B-B14F-4D97-AF65-F5344CB8AC3E}">
        <p14:creationId xmlns:p14="http://schemas.microsoft.com/office/powerpoint/2010/main" val="85952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500"/>
                                        <p:tgtEl>
                                          <p:spTgt spid="6">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500"/>
                                        <p:tgtEl>
                                          <p:spTgt spid="6">
                                            <p:txEl>
                                              <p:pRg st="4" end="4"/>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Effect transition="in" filter="fade">
                                      <p:cBhvr>
                                        <p:cTn id="19"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9728" y="2988217"/>
            <a:ext cx="6655755" cy="181588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smtClean="0">
                <a:ln>
                  <a:noFill/>
                </a:ln>
                <a:solidFill>
                  <a:prstClr val="black"/>
                </a:solidFill>
                <a:effectLst/>
                <a:uLnTx/>
                <a:uFillTx/>
                <a:latin typeface="Erato-Light"/>
                <a:ea typeface="+mn-ea"/>
                <a:cs typeface="+mn-cs"/>
              </a:rPr>
              <a:t>Completed forms should be sent to </a:t>
            </a:r>
            <a:r>
              <a:rPr kumimoji="0" lang="en-US" sz="2800" b="0" i="0" u="none" strike="noStrike" kern="1200" cap="none" spc="0" normalizeH="0" baseline="0" noProof="0" dirty="0" smtClean="0">
                <a:ln>
                  <a:noFill/>
                </a:ln>
                <a:solidFill>
                  <a:prstClr val="black"/>
                </a:solidFill>
                <a:effectLst/>
                <a:uLnTx/>
                <a:uFillTx/>
                <a:latin typeface="Erato-Light"/>
                <a:ea typeface="+mn-ea"/>
                <a:cs typeface="+mn-cs"/>
                <a:hlinkClick r:id="rId4"/>
              </a:rPr>
              <a:t>FireSafeSC@llr.sc.gov</a:t>
            </a:r>
            <a:r>
              <a:rPr kumimoji="0" lang="en-US" sz="2800" b="0" i="0" u="none" strike="noStrike" kern="1200" cap="none" spc="0" normalizeH="0" baseline="0" noProof="0" dirty="0" smtClean="0">
                <a:ln>
                  <a:noFill/>
                </a:ln>
                <a:solidFill>
                  <a:prstClr val="black"/>
                </a:solidFill>
                <a:effectLst/>
                <a:uLnTx/>
                <a:uFillTx/>
                <a:latin typeface="Erato-Light"/>
                <a:ea typeface="+mn-ea"/>
                <a:cs typeface="+mn-cs"/>
              </a:rPr>
              <a:t> we will submit to Red Cross on your behalf</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smtClean="0">
              <a:ln>
                <a:noFill/>
              </a:ln>
              <a:solidFill>
                <a:prstClr val="black"/>
              </a:solidFill>
              <a:effectLst/>
              <a:uLnTx/>
              <a:uFillTx/>
              <a:latin typeface="Erato-Light"/>
              <a:ea typeface="+mn-ea"/>
              <a:cs typeface="+mn-cs"/>
            </a:endParaRPr>
          </a:p>
        </p:txBody>
      </p:sp>
      <p:sp>
        <p:nvSpPr>
          <p:cNvPr id="5" name="Title 1"/>
          <p:cNvSpPr txBox="1">
            <a:spLocks/>
          </p:cNvSpPr>
          <p:nvPr/>
        </p:nvSpPr>
        <p:spPr>
          <a:xfrm>
            <a:off x="-1" y="0"/>
            <a:ext cx="12192000" cy="859536"/>
          </a:xfrm>
          <a:prstGeom prst="rect">
            <a:avLst/>
          </a:prstGeom>
          <a:solidFill>
            <a:srgbClr val="002060"/>
          </a:solidFill>
          <a:ln w="28575">
            <a:noFill/>
          </a:ln>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prstClr val="white"/>
                </a:solidFill>
                <a:effectLst/>
                <a:uLnTx/>
                <a:uFillTx/>
                <a:latin typeface="Calibri" panose="020F0502020204030204"/>
                <a:ea typeface="Verdana" panose="020B0604030504040204" pitchFamily="34" charset="0"/>
                <a:cs typeface="+mj-cs"/>
              </a:rPr>
              <a:t>Documentation Matters</a:t>
            </a:r>
            <a:endParaRPr kumimoji="0" lang="en-US" sz="44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mj-cs"/>
            </a:endParaRPr>
          </a:p>
        </p:txBody>
      </p:sp>
      <p:graphicFrame>
        <p:nvGraphicFramePr>
          <p:cNvPr id="2" name="Object 1"/>
          <p:cNvGraphicFramePr>
            <a:graphicFrameLocks noChangeAspect="1"/>
          </p:cNvGraphicFramePr>
          <p:nvPr>
            <p:extLst/>
          </p:nvPr>
        </p:nvGraphicFramePr>
        <p:xfrm>
          <a:off x="7730836" y="1379793"/>
          <a:ext cx="3888458" cy="5032730"/>
        </p:xfrm>
        <a:graphic>
          <a:graphicData uri="http://schemas.openxmlformats.org/presentationml/2006/ole">
            <mc:AlternateContent xmlns:mc="http://schemas.openxmlformats.org/markup-compatibility/2006">
              <mc:Choice xmlns:v="urn:schemas-microsoft-com:vml" Requires="v">
                <p:oleObj spid="_x0000_s3074" name="Acrobat Document" r:id="rId5" imgW="5829108" imgH="7543800" progId="AcroExch.Document.DC">
                  <p:embed/>
                </p:oleObj>
              </mc:Choice>
              <mc:Fallback>
                <p:oleObj name="Acrobat Document" r:id="rId5" imgW="5829108" imgH="7543800" progId="AcroExch.Document.DC">
                  <p:embed/>
                  <p:pic>
                    <p:nvPicPr>
                      <p:cNvPr id="2" name="Object 1"/>
                      <p:cNvPicPr/>
                      <p:nvPr/>
                    </p:nvPicPr>
                    <p:blipFill>
                      <a:blip r:embed="rId6"/>
                      <a:stretch>
                        <a:fillRect/>
                      </a:stretch>
                    </p:blipFill>
                    <p:spPr>
                      <a:xfrm>
                        <a:off x="7730836" y="1379793"/>
                        <a:ext cx="3888458" cy="5032730"/>
                      </a:xfrm>
                      <a:prstGeom prst="rect">
                        <a:avLst/>
                      </a:prstGeom>
                    </p:spPr>
                  </p:pic>
                </p:oleObj>
              </mc:Fallback>
            </mc:AlternateContent>
          </a:graphicData>
        </a:graphic>
      </p:graphicFrame>
    </p:spTree>
    <p:extLst>
      <p:ext uri="{BB962C8B-B14F-4D97-AF65-F5344CB8AC3E}">
        <p14:creationId xmlns:p14="http://schemas.microsoft.com/office/powerpoint/2010/main" val="339649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85655" y="2112538"/>
            <a:ext cx="9782663" cy="2154436"/>
          </a:xfrm>
          <a:prstGeom prst="rect">
            <a:avLst/>
          </a:prstGeom>
          <a:solidFill>
            <a:schemeClr val="bg2"/>
          </a:solidFill>
          <a:ln w="571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5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ea typeface="Verdana" panose="020B0604030504040204" pitchFamily="34" charset="0"/>
                <a:cs typeface="Verdana" panose="020B0604030504040204" pitchFamily="34" charset="0"/>
              </a:rPr>
              <a:t>Your Organization’s Name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endParaRPr>
          </a:p>
        </p:txBody>
      </p:sp>
      <p:sp>
        <p:nvSpPr>
          <p:cNvPr id="9" name="Title 1"/>
          <p:cNvSpPr txBox="1">
            <a:spLocks/>
          </p:cNvSpPr>
          <p:nvPr/>
        </p:nvSpPr>
        <p:spPr>
          <a:xfrm>
            <a:off x="0" y="1"/>
            <a:ext cx="12192000" cy="890954"/>
          </a:xfrm>
          <a:prstGeom prst="rect">
            <a:avLst/>
          </a:prstGeom>
          <a:solidFill>
            <a:srgbClr val="002060"/>
          </a:solidFill>
          <a:ln w="28575">
            <a:noFill/>
          </a:ln>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Light" panose="020F0302020204030204"/>
                <a:ea typeface="Verdana" panose="020B0604030504040204" pitchFamily="34" charset="0"/>
                <a:cs typeface="+mj-cs"/>
              </a:rPr>
              <a:t>Smoke Alarm Blitz Briefing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2161" y="3461657"/>
            <a:ext cx="2322466" cy="2322466"/>
          </a:xfrm>
          <a:prstGeom prst="rect">
            <a:avLst/>
          </a:prstGeom>
        </p:spPr>
      </p:pic>
    </p:spTree>
    <p:extLst>
      <p:ext uri="{BB962C8B-B14F-4D97-AF65-F5344CB8AC3E}">
        <p14:creationId xmlns:p14="http://schemas.microsoft.com/office/powerpoint/2010/main" val="1471264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9449" y="1725781"/>
            <a:ext cx="6308558" cy="4952030"/>
          </a:xfrm>
        </p:spPr>
        <p:txBody>
          <a:bodyPr>
            <a:noAutofit/>
          </a:bodyPr>
          <a:lstStyle/>
          <a:p>
            <a:pPr>
              <a:defRPr/>
            </a:pPr>
            <a:r>
              <a:rPr lang="en-US" b="1" dirty="0" smtClean="0">
                <a:ea typeface="Verdana" panose="020B0604030504040204" pitchFamily="34" charset="0"/>
              </a:rPr>
              <a:t>Welcome and introduction</a:t>
            </a:r>
          </a:p>
          <a:p>
            <a:pPr>
              <a:defRPr/>
            </a:pPr>
            <a:r>
              <a:rPr lang="en-US" b="1" dirty="0" smtClean="0">
                <a:ea typeface="Verdana" panose="020B0604030504040204" pitchFamily="34" charset="0"/>
              </a:rPr>
              <a:t>Roll call, team assignments and tasking</a:t>
            </a:r>
          </a:p>
          <a:p>
            <a:pPr>
              <a:defRPr/>
            </a:pPr>
            <a:r>
              <a:rPr lang="en-US" b="1" dirty="0" smtClean="0">
                <a:ea typeface="Verdana" panose="020B0604030504040204" pitchFamily="34" charset="0"/>
              </a:rPr>
              <a:t>Schedule for the day</a:t>
            </a:r>
          </a:p>
          <a:p>
            <a:pPr>
              <a:defRPr/>
            </a:pPr>
            <a:r>
              <a:rPr lang="en-US" b="1" dirty="0" smtClean="0">
                <a:ea typeface="Verdana" panose="020B0604030504040204" pitchFamily="34" charset="0"/>
              </a:rPr>
              <a:t>Accountability:</a:t>
            </a:r>
          </a:p>
          <a:p>
            <a:pPr lvl="1">
              <a:defRPr/>
            </a:pPr>
            <a:r>
              <a:rPr lang="en-US" sz="2800" b="1" dirty="0" smtClean="0">
                <a:ea typeface="Verdana" panose="020B0604030504040204" pitchFamily="34" charset="0"/>
              </a:rPr>
              <a:t>Contact the command post BEFORE you approach each residence. </a:t>
            </a:r>
          </a:p>
          <a:p>
            <a:pPr lvl="1">
              <a:defRPr/>
            </a:pPr>
            <a:r>
              <a:rPr lang="en-US" sz="2800" b="1" dirty="0" smtClean="0">
                <a:ea typeface="Verdana" panose="020B0604030504040204" pitchFamily="34" charset="0"/>
              </a:rPr>
              <a:t>Contact the command post AFTER you leave each residence. </a:t>
            </a:r>
          </a:p>
          <a:p>
            <a:pPr lvl="1">
              <a:defRPr/>
            </a:pPr>
            <a:r>
              <a:rPr lang="en-US" sz="2800" b="1" dirty="0" smtClean="0">
                <a:ea typeface="Verdana" panose="020B0604030504040204" pitchFamily="34" charset="0"/>
              </a:rPr>
              <a:t>Provide a spot report that communicates the result of the visit. </a:t>
            </a:r>
          </a:p>
          <a:p>
            <a:pPr>
              <a:defRPr/>
            </a:pPr>
            <a:endParaRPr lang="en-US" dirty="0" smtClean="0">
              <a:ea typeface="Verdana" panose="020B0604030504040204" pitchFamily="34" charset="0"/>
            </a:endParaRPr>
          </a:p>
          <a:p>
            <a:pPr marL="0" indent="0">
              <a:buNone/>
              <a:defRPr/>
            </a:pPr>
            <a:endParaRPr lang="en-US" sz="2000" dirty="0"/>
          </a:p>
        </p:txBody>
      </p:sp>
      <p:sp>
        <p:nvSpPr>
          <p:cNvPr id="6" name="Title 1"/>
          <p:cNvSpPr txBox="1">
            <a:spLocks/>
          </p:cNvSpPr>
          <p:nvPr/>
        </p:nvSpPr>
        <p:spPr>
          <a:xfrm>
            <a:off x="0" y="0"/>
            <a:ext cx="12192000" cy="902677"/>
          </a:xfrm>
          <a:prstGeom prst="rect">
            <a:avLst/>
          </a:prstGeom>
          <a:solidFill>
            <a:srgbClr val="002060"/>
          </a:solidFill>
          <a:ln w="28575">
            <a:noFill/>
          </a:ln>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Light" panose="020F0302020204030204"/>
                <a:ea typeface="Verdana" panose="020B0604030504040204" pitchFamily="34" charset="0"/>
                <a:cs typeface="+mj-cs"/>
              </a:rPr>
              <a:t>Smoke Alarm Blitz Briefing</a:t>
            </a:r>
          </a:p>
        </p:txBody>
      </p:sp>
      <p:pic>
        <p:nvPicPr>
          <p:cNvPr id="3075" name="584D42D8-9470-42E4-A21A-59AD8980842A" descr="584D42D8-9470-42E4-A21A-59AD898084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52637">
            <a:off x="78927" y="2751530"/>
            <a:ext cx="4831594" cy="2369590"/>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8585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1962" y="1905970"/>
            <a:ext cx="6308558" cy="4952030"/>
          </a:xfrm>
        </p:spPr>
        <p:txBody>
          <a:bodyPr>
            <a:noAutofit/>
          </a:bodyPr>
          <a:lstStyle/>
          <a:p>
            <a:pPr>
              <a:defRPr/>
            </a:pPr>
            <a:r>
              <a:rPr lang="en-US" b="1" dirty="0" smtClean="0">
                <a:ea typeface="Verdana" panose="020B0604030504040204" pitchFamily="34" charset="0"/>
              </a:rPr>
              <a:t>Review the Core Four Safety Messages. </a:t>
            </a:r>
          </a:p>
          <a:p>
            <a:pPr lvl="1">
              <a:defRPr/>
            </a:pPr>
            <a:r>
              <a:rPr lang="en-US" sz="2800" b="1" dirty="0" smtClean="0">
                <a:ea typeface="Verdana" panose="020B0604030504040204" pitchFamily="34" charset="0"/>
              </a:rPr>
              <a:t>Right Alarm – Right Location</a:t>
            </a:r>
          </a:p>
          <a:p>
            <a:pPr lvl="1">
              <a:defRPr/>
            </a:pPr>
            <a:r>
              <a:rPr lang="en-US" sz="2800" b="1" dirty="0" smtClean="0">
                <a:ea typeface="Verdana" panose="020B0604030504040204" pitchFamily="34" charset="0"/>
              </a:rPr>
              <a:t>Fire Drills Plans and Prep</a:t>
            </a:r>
          </a:p>
          <a:p>
            <a:pPr lvl="1">
              <a:defRPr/>
            </a:pPr>
            <a:r>
              <a:rPr lang="en-US" sz="2800" b="1" dirty="0" smtClean="0">
                <a:ea typeface="Verdana" panose="020B0604030504040204" pitchFamily="34" charset="0"/>
              </a:rPr>
              <a:t>Fire Sprinklers Save Lives</a:t>
            </a:r>
          </a:p>
          <a:p>
            <a:pPr lvl="1">
              <a:defRPr/>
            </a:pPr>
            <a:r>
              <a:rPr lang="en-US" sz="2800" b="1" dirty="0" smtClean="0">
                <a:ea typeface="Verdana" panose="020B0604030504040204" pitchFamily="34" charset="0"/>
              </a:rPr>
              <a:t>See A Problem – Take Action</a:t>
            </a:r>
          </a:p>
          <a:p>
            <a:pPr>
              <a:defRPr/>
            </a:pPr>
            <a:r>
              <a:rPr lang="en-US" b="1" dirty="0" smtClean="0">
                <a:ea typeface="Verdana" panose="020B0604030504040204" pitchFamily="34" charset="0"/>
              </a:rPr>
              <a:t>Documentation</a:t>
            </a:r>
          </a:p>
          <a:p>
            <a:pPr>
              <a:defRPr/>
            </a:pPr>
            <a:r>
              <a:rPr lang="en-US" b="1" dirty="0" smtClean="0">
                <a:ea typeface="Verdana" panose="020B0604030504040204" pitchFamily="34" charset="0"/>
              </a:rPr>
              <a:t>Safety</a:t>
            </a:r>
          </a:p>
          <a:p>
            <a:pPr>
              <a:defRPr/>
            </a:pPr>
            <a:r>
              <a:rPr lang="en-US" b="1" dirty="0" smtClean="0">
                <a:ea typeface="Verdana" panose="020B0604030504040204" pitchFamily="34" charset="0"/>
              </a:rPr>
              <a:t>Logistics and resources</a:t>
            </a:r>
          </a:p>
          <a:p>
            <a:pPr>
              <a:defRPr/>
            </a:pPr>
            <a:r>
              <a:rPr lang="en-US" b="1" dirty="0" smtClean="0">
                <a:ea typeface="Verdana" panose="020B0604030504040204" pitchFamily="34" charset="0"/>
              </a:rPr>
              <a:t>Questions?</a:t>
            </a:r>
          </a:p>
          <a:p>
            <a:pPr>
              <a:defRPr/>
            </a:pPr>
            <a:endParaRPr lang="en-US" dirty="0" smtClean="0">
              <a:ea typeface="Verdana" panose="020B0604030504040204" pitchFamily="34" charset="0"/>
            </a:endParaRPr>
          </a:p>
          <a:p>
            <a:pPr marL="0" indent="0">
              <a:buNone/>
              <a:defRPr/>
            </a:pPr>
            <a:endParaRPr lang="en-US" sz="2000" dirty="0"/>
          </a:p>
        </p:txBody>
      </p:sp>
      <p:sp>
        <p:nvSpPr>
          <p:cNvPr id="6" name="Title 1"/>
          <p:cNvSpPr txBox="1">
            <a:spLocks/>
          </p:cNvSpPr>
          <p:nvPr/>
        </p:nvSpPr>
        <p:spPr>
          <a:xfrm>
            <a:off x="0" y="0"/>
            <a:ext cx="12192000" cy="902677"/>
          </a:xfrm>
          <a:prstGeom prst="rect">
            <a:avLst/>
          </a:prstGeom>
          <a:solidFill>
            <a:srgbClr val="002060"/>
          </a:solidFill>
          <a:ln w="28575">
            <a:noFill/>
          </a:ln>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Light" panose="020F0302020204030204"/>
                <a:ea typeface="Verdana" panose="020B0604030504040204" pitchFamily="34" charset="0"/>
                <a:cs typeface="+mj-cs"/>
              </a:rPr>
              <a:t>Smoke Alarm Blitz Briefing</a:t>
            </a:r>
          </a:p>
        </p:txBody>
      </p:sp>
      <p:pic>
        <p:nvPicPr>
          <p:cNvPr id="4098" name="73E83EDE-1138-46DC-BFB4-9DF4A4840C07" descr="73E83EDE-1138-46DC-BFB4-9DF4A4840C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177" y="1981651"/>
            <a:ext cx="4188865" cy="3141649"/>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1604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975152" y="1069878"/>
            <a:ext cx="6241693" cy="5570756"/>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Do not approach homes with signs that read “No Trespassing” or “No Soliciting.” Avoid homes that have warning signs about aggressive dogs or where dogs cannot be safely secured. </a:t>
            </a:r>
          </a:p>
          <a:p>
            <a:pPr marL="457200" marR="0" lvl="0" indent="-45720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Always stay within eyesight of your </a:t>
            </a: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team and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never enter or leave a home without </a:t>
            </a: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everyone accounted for.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Before knocking on the door, report to your command post the address of your location.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1"/>
          <p:cNvSpPr txBox="1">
            <a:spLocks/>
          </p:cNvSpPr>
          <p:nvPr/>
        </p:nvSpPr>
        <p:spPr>
          <a:xfrm>
            <a:off x="-1" y="0"/>
            <a:ext cx="12192000" cy="859536"/>
          </a:xfrm>
          <a:prstGeom prst="rect">
            <a:avLst/>
          </a:prstGeom>
          <a:solidFill>
            <a:srgbClr val="002060"/>
          </a:solidFill>
          <a:ln w="28575">
            <a:noFill/>
          </a:ln>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prstClr val="white"/>
                </a:solidFill>
                <a:effectLst/>
                <a:uLnTx/>
                <a:uFillTx/>
                <a:latin typeface="Calibri" panose="020F0502020204030204"/>
                <a:ea typeface="Verdana" panose="020B0604030504040204" pitchFamily="34" charset="0"/>
                <a:cs typeface="+mj-cs"/>
              </a:rPr>
              <a:t>Tips to Ensure Success</a:t>
            </a:r>
            <a:endParaRPr kumimoji="0" lang="en-US" sz="44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mj-cs"/>
            </a:endParaRPr>
          </a:p>
        </p:txBody>
      </p:sp>
      <p:pic>
        <p:nvPicPr>
          <p:cNvPr id="6" name="Picture 5"/>
          <p:cNvPicPr>
            <a:picLocks noChangeAspect="1"/>
          </p:cNvPicPr>
          <p:nvPr/>
        </p:nvPicPr>
        <p:blipFill>
          <a:blip r:embed="rId3"/>
          <a:stretch>
            <a:fillRect/>
          </a:stretch>
        </p:blipFill>
        <p:spPr>
          <a:xfrm rot="5400000">
            <a:off x="171093" y="1130737"/>
            <a:ext cx="2792181" cy="2670463"/>
          </a:xfrm>
          <a:prstGeom prst="rect">
            <a:avLst/>
          </a:prstGeom>
        </p:spPr>
      </p:pic>
      <p:pic>
        <p:nvPicPr>
          <p:cNvPr id="2" name="Picture 1"/>
          <p:cNvPicPr>
            <a:picLocks noChangeAspect="1"/>
          </p:cNvPicPr>
          <p:nvPr/>
        </p:nvPicPr>
        <p:blipFill>
          <a:blip r:embed="rId4"/>
          <a:stretch>
            <a:fillRect/>
          </a:stretch>
        </p:blipFill>
        <p:spPr>
          <a:xfrm rot="5400000">
            <a:off x="8794441" y="3174488"/>
            <a:ext cx="3384512" cy="2539704"/>
          </a:xfrm>
          <a:prstGeom prst="rect">
            <a:avLst/>
          </a:prstGeom>
        </p:spPr>
      </p:pic>
    </p:spTree>
    <p:extLst>
      <p:ext uri="{BB962C8B-B14F-4D97-AF65-F5344CB8AC3E}">
        <p14:creationId xmlns:p14="http://schemas.microsoft.com/office/powerpoint/2010/main" val="272492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500"/>
                                        <p:tgtEl>
                                          <p:spTgt spid="1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18364" y="1190112"/>
            <a:ext cx="8052179" cy="455509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After knocking on a door or ringing a doorbell, take several steps back and wait no more than two minutes for an answer. </a:t>
            </a:r>
          </a:p>
          <a:p>
            <a:pPr marL="457200" marR="0" lvl="0" indent="-45720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If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resident answers, politely introduce yourself and your fellow team members before describing the services that your team is there to offer on behalf of the Red Cross and our partners, including free alarm installations and replacement batteries, as well as life-saving safety information. </a:t>
            </a:r>
          </a:p>
        </p:txBody>
      </p:sp>
      <p:sp>
        <p:nvSpPr>
          <p:cNvPr id="4" name="Title 1"/>
          <p:cNvSpPr txBox="1">
            <a:spLocks/>
          </p:cNvSpPr>
          <p:nvPr/>
        </p:nvSpPr>
        <p:spPr>
          <a:xfrm>
            <a:off x="-1" y="0"/>
            <a:ext cx="12192000" cy="859536"/>
          </a:xfrm>
          <a:prstGeom prst="rect">
            <a:avLst/>
          </a:prstGeom>
          <a:solidFill>
            <a:srgbClr val="002060"/>
          </a:solidFill>
          <a:ln w="28575">
            <a:noFill/>
          </a:ln>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prstClr val="white"/>
                </a:solidFill>
                <a:effectLst/>
                <a:uLnTx/>
                <a:uFillTx/>
                <a:latin typeface="Calibri" panose="020F0502020204030204"/>
                <a:ea typeface="Verdana" panose="020B0604030504040204" pitchFamily="34" charset="0"/>
                <a:cs typeface="+mj-cs"/>
              </a:rPr>
              <a:t>Tips to Ensure Success</a:t>
            </a:r>
            <a:endParaRPr kumimoji="0" lang="en-US" sz="44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mj-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084126" y="1882486"/>
            <a:ext cx="3754582" cy="281593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3016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974172" y="1280725"/>
            <a:ext cx="6476690" cy="224676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Before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entering a home, always get permission from an adult (18+) resident. Do not enter a residence if children are home alone or if an adult resident is not present. </a:t>
            </a:r>
          </a:p>
        </p:txBody>
      </p:sp>
      <p:sp>
        <p:nvSpPr>
          <p:cNvPr id="4" name="Title 1"/>
          <p:cNvSpPr txBox="1">
            <a:spLocks/>
          </p:cNvSpPr>
          <p:nvPr/>
        </p:nvSpPr>
        <p:spPr>
          <a:xfrm>
            <a:off x="-1" y="0"/>
            <a:ext cx="12192000" cy="859536"/>
          </a:xfrm>
          <a:prstGeom prst="rect">
            <a:avLst/>
          </a:prstGeom>
          <a:solidFill>
            <a:srgbClr val="002060"/>
          </a:solidFill>
          <a:ln w="28575">
            <a:noFill/>
          </a:ln>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prstClr val="white"/>
                </a:solidFill>
                <a:effectLst/>
                <a:uLnTx/>
                <a:uFillTx/>
                <a:latin typeface="Calibri" panose="020F0502020204030204"/>
                <a:ea typeface="Verdana" panose="020B0604030504040204" pitchFamily="34" charset="0"/>
                <a:cs typeface="+mj-cs"/>
              </a:rPr>
              <a:t>Tips to Ensure Success</a:t>
            </a:r>
            <a:endParaRPr kumimoji="0" lang="en-US" sz="44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mj-cs"/>
            </a:endParaRPr>
          </a:p>
        </p:txBody>
      </p:sp>
      <p:sp>
        <p:nvSpPr>
          <p:cNvPr id="6" name="TextBox 5"/>
          <p:cNvSpPr txBox="1"/>
          <p:nvPr/>
        </p:nvSpPr>
        <p:spPr>
          <a:xfrm>
            <a:off x="4974172" y="3790951"/>
            <a:ext cx="6261864" cy="181588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Use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buddy system inside of the home. Individual volunteers should never be left alone in a room or with a resident. </a:t>
            </a:r>
          </a:p>
        </p:txBody>
      </p:sp>
      <p:pic>
        <p:nvPicPr>
          <p:cNvPr id="2" name="Picture 1"/>
          <p:cNvPicPr>
            <a:picLocks noChangeAspect="1"/>
          </p:cNvPicPr>
          <p:nvPr/>
        </p:nvPicPr>
        <p:blipFill>
          <a:blip r:embed="rId3"/>
          <a:stretch>
            <a:fillRect/>
          </a:stretch>
        </p:blipFill>
        <p:spPr>
          <a:xfrm rot="21216802">
            <a:off x="733344" y="1015209"/>
            <a:ext cx="3976492" cy="4974514"/>
          </a:xfrm>
          <a:prstGeom prst="rect">
            <a:avLst/>
          </a:prstGeom>
        </p:spPr>
      </p:pic>
    </p:spTree>
    <p:extLst>
      <p:ext uri="{BB962C8B-B14F-4D97-AF65-F5344CB8AC3E}">
        <p14:creationId xmlns:p14="http://schemas.microsoft.com/office/powerpoint/2010/main" val="251490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0"/>
            <a:ext cx="12192000" cy="859536"/>
          </a:xfrm>
          <a:prstGeom prst="rect">
            <a:avLst/>
          </a:prstGeom>
          <a:solidFill>
            <a:srgbClr val="002060"/>
          </a:solidFill>
          <a:ln w="28575">
            <a:noFill/>
          </a:ln>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prstClr val="white"/>
                </a:solidFill>
                <a:effectLst/>
                <a:uLnTx/>
                <a:uFillTx/>
                <a:latin typeface="Calibri" panose="020F0502020204030204"/>
                <a:ea typeface="Verdana" panose="020B0604030504040204" pitchFamily="34" charset="0"/>
                <a:cs typeface="+mj-cs"/>
              </a:rPr>
              <a:t>Tips to Ensure Success</a:t>
            </a:r>
            <a:endParaRPr kumimoji="0" lang="en-US" sz="44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mj-cs"/>
            </a:endParaRPr>
          </a:p>
        </p:txBody>
      </p:sp>
      <p:pic>
        <p:nvPicPr>
          <p:cNvPr id="8194" name="Picture 2" descr="http://www.homesafetyvisit.org/wp-content/uploads/2014/11/USFA-FF-escape-plan-elderl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32835">
            <a:off x="7388888" y="1373872"/>
            <a:ext cx="3810000" cy="25431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13014" y="4244266"/>
            <a:ext cx="10986448" cy="181588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If ever you feel that you or your team are in danger, move to a safe location and call 9-1-1. Follow instructions from the dispatcher. </a:t>
            </a: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Contact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the command post to advise them of the situation.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413014" y="1213073"/>
            <a:ext cx="6560992" cy="2677656"/>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When you complete the Home Safety Visit, contact the Command Post to let me know you are leaving that home.  Report the number of alarms installed and other information that the IC may require.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314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 y="1467261"/>
            <a:ext cx="12192000"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FIRE SAFE SC uses the American Red Cross Partner Direct </a:t>
            </a:r>
            <a:br>
              <a:rPr kumimoji="0" lang="en-US" sz="2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US" sz="2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Service Acknowledgement Form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Fire Alarm Installation Database.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itle 1"/>
          <p:cNvSpPr txBox="1">
            <a:spLocks/>
          </p:cNvSpPr>
          <p:nvPr/>
        </p:nvSpPr>
        <p:spPr>
          <a:xfrm>
            <a:off x="-1" y="0"/>
            <a:ext cx="12192000" cy="859536"/>
          </a:xfrm>
          <a:prstGeom prst="rect">
            <a:avLst/>
          </a:prstGeom>
          <a:solidFill>
            <a:srgbClr val="002060"/>
          </a:solidFill>
          <a:ln w="28575">
            <a:noFill/>
          </a:ln>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prstClr val="white"/>
                </a:solidFill>
                <a:effectLst/>
                <a:uLnTx/>
                <a:uFillTx/>
                <a:latin typeface="Calibri" panose="020F0502020204030204"/>
                <a:ea typeface="Verdana" panose="020B0604030504040204" pitchFamily="34" charset="0"/>
                <a:cs typeface="+mj-cs"/>
              </a:rPr>
              <a:t>Documentation Matters</a:t>
            </a:r>
            <a:endParaRPr kumimoji="0" lang="en-US" sz="44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mj-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288" y="3454632"/>
            <a:ext cx="5142586" cy="1920173"/>
          </a:xfrm>
          <a:prstGeom prst="rect">
            <a:avLst/>
          </a:prstGeom>
        </p:spPr>
      </p:pic>
      <p:pic>
        <p:nvPicPr>
          <p:cNvPr id="3" name="Picture 2"/>
          <p:cNvPicPr>
            <a:picLocks noChangeAspect="1"/>
          </p:cNvPicPr>
          <p:nvPr/>
        </p:nvPicPr>
        <p:blipFill>
          <a:blip r:embed="rId4"/>
          <a:stretch>
            <a:fillRect/>
          </a:stretch>
        </p:blipFill>
        <p:spPr>
          <a:xfrm>
            <a:off x="5828874" y="3454632"/>
            <a:ext cx="5955498" cy="1744923"/>
          </a:xfrm>
          <a:prstGeom prst="rect">
            <a:avLst/>
          </a:prstGeom>
        </p:spPr>
      </p:pic>
    </p:spTree>
    <p:extLst>
      <p:ext uri="{BB962C8B-B14F-4D97-AF65-F5344CB8AC3E}">
        <p14:creationId xmlns:p14="http://schemas.microsoft.com/office/powerpoint/2010/main" val="288367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0594" y="1528276"/>
            <a:ext cx="7872339" cy="310854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smtClean="0">
                <a:ln>
                  <a:noFill/>
                </a:ln>
                <a:solidFill>
                  <a:prstClr val="black"/>
                </a:solidFill>
                <a:effectLst/>
                <a:uLnTx/>
                <a:uFillTx/>
                <a:latin typeface="Erato-Light"/>
                <a:ea typeface="+mn-ea"/>
                <a:cs typeface="+mn-cs"/>
              </a:rPr>
              <a:t>Complete </a:t>
            </a:r>
            <a:r>
              <a:rPr kumimoji="0" lang="en-US" sz="2800" b="0" i="0" u="none" strike="noStrike" kern="1200" cap="none" spc="0" normalizeH="0" baseline="0" noProof="0" dirty="0">
                <a:ln>
                  <a:noFill/>
                </a:ln>
                <a:solidFill>
                  <a:prstClr val="black"/>
                </a:solidFill>
                <a:effectLst/>
                <a:uLnTx/>
                <a:uFillTx/>
                <a:latin typeface="Erato-Light"/>
                <a:ea typeface="+mn-ea"/>
                <a:cs typeface="+mn-cs"/>
              </a:rPr>
              <a:t>one “Partner Direct Service Acknowledgement Form” for each home </a:t>
            </a:r>
            <a:r>
              <a:rPr kumimoji="0" lang="en-US" sz="2800" b="0" i="0" u="none" strike="noStrike" kern="1200" cap="none" spc="0" normalizeH="0" baseline="0" noProof="0" dirty="0" smtClean="0">
                <a:ln>
                  <a:noFill/>
                </a:ln>
                <a:solidFill>
                  <a:prstClr val="black"/>
                </a:solidFill>
                <a:effectLst/>
                <a:uLnTx/>
                <a:uFillTx/>
                <a:latin typeface="Erato-Light"/>
                <a:ea typeface="+mn-ea"/>
                <a:cs typeface="+mn-cs"/>
              </a:rPr>
              <a:t>entered.</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Erato-Light"/>
                <a:ea typeface="+mn-ea"/>
                <a:cs typeface="+mn-cs"/>
              </a:rPr>
              <a:t>Complete even if no alarms were installed.</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Erato-Light"/>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smtClean="0">
                <a:ln>
                  <a:noFill/>
                </a:ln>
                <a:solidFill>
                  <a:prstClr val="black"/>
                </a:solidFill>
                <a:effectLst/>
                <a:uLnTx/>
                <a:uFillTx/>
                <a:latin typeface="Erato-Light"/>
                <a:ea typeface="+mn-ea"/>
                <a:cs typeface="+mn-cs"/>
              </a:rPr>
              <a:t>This form allows us to document all of the activities that occur during your visit. </a:t>
            </a:r>
            <a:endParaRPr kumimoji="0" lang="en-US" sz="2800" b="0" i="0" u="none" strike="noStrike" kern="1200" cap="none" spc="0" normalizeH="0" baseline="0" noProof="0" dirty="0">
              <a:ln>
                <a:noFill/>
              </a:ln>
              <a:solidFill>
                <a:prstClr val="black"/>
              </a:solidFill>
              <a:effectLst/>
              <a:uLnTx/>
              <a:uFillTx/>
              <a:latin typeface="Erato-Light"/>
              <a:ea typeface="+mn-ea"/>
              <a:cs typeface="+mn-cs"/>
            </a:endParaRPr>
          </a:p>
        </p:txBody>
      </p:sp>
      <p:sp>
        <p:nvSpPr>
          <p:cNvPr id="5" name="Title 1"/>
          <p:cNvSpPr txBox="1">
            <a:spLocks/>
          </p:cNvSpPr>
          <p:nvPr/>
        </p:nvSpPr>
        <p:spPr>
          <a:xfrm>
            <a:off x="-1" y="0"/>
            <a:ext cx="12192000" cy="859536"/>
          </a:xfrm>
          <a:prstGeom prst="rect">
            <a:avLst/>
          </a:prstGeom>
          <a:solidFill>
            <a:srgbClr val="002060"/>
          </a:solidFill>
          <a:ln w="28575">
            <a:noFill/>
          </a:ln>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prstClr val="white"/>
                </a:solidFill>
                <a:effectLst/>
                <a:uLnTx/>
                <a:uFillTx/>
                <a:latin typeface="Calibri" panose="020F0502020204030204"/>
                <a:ea typeface="Verdana" panose="020B0604030504040204" pitchFamily="34" charset="0"/>
                <a:cs typeface="+mj-cs"/>
              </a:rPr>
              <a:t>Documentation Matters</a:t>
            </a:r>
            <a:endParaRPr kumimoji="0" lang="en-US" sz="44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mj-cs"/>
            </a:endParaRPr>
          </a:p>
        </p:txBody>
      </p:sp>
      <p:graphicFrame>
        <p:nvGraphicFramePr>
          <p:cNvPr id="2" name="Object 1"/>
          <p:cNvGraphicFramePr>
            <a:graphicFrameLocks noChangeAspect="1"/>
          </p:cNvGraphicFramePr>
          <p:nvPr>
            <p:extLst/>
          </p:nvPr>
        </p:nvGraphicFramePr>
        <p:xfrm>
          <a:off x="7958026" y="1454727"/>
          <a:ext cx="3622104" cy="4687994"/>
        </p:xfrm>
        <a:graphic>
          <a:graphicData uri="http://schemas.openxmlformats.org/presentationml/2006/ole">
            <mc:AlternateContent xmlns:mc="http://schemas.openxmlformats.org/markup-compatibility/2006">
              <mc:Choice xmlns:v="urn:schemas-microsoft-com:vml" Requires="v">
                <p:oleObj spid="_x0000_s1026" name="Acrobat Document" r:id="rId4" imgW="5829108" imgH="7543800" progId="AcroExch.Document.DC">
                  <p:embed/>
                </p:oleObj>
              </mc:Choice>
              <mc:Fallback>
                <p:oleObj name="Acrobat Document" r:id="rId4" imgW="5829108" imgH="7543800" progId="AcroExch.Document.DC">
                  <p:embed/>
                  <p:pic>
                    <p:nvPicPr>
                      <p:cNvPr id="2" name="Object 1"/>
                      <p:cNvPicPr/>
                      <p:nvPr/>
                    </p:nvPicPr>
                    <p:blipFill>
                      <a:blip r:embed="rId5"/>
                      <a:stretch>
                        <a:fillRect/>
                      </a:stretch>
                    </p:blipFill>
                    <p:spPr>
                      <a:xfrm>
                        <a:off x="7958026" y="1454727"/>
                        <a:ext cx="3622104" cy="4687994"/>
                      </a:xfrm>
                      <a:prstGeom prst="rect">
                        <a:avLst/>
                      </a:prstGeom>
                    </p:spPr>
                  </p:pic>
                </p:oleObj>
              </mc:Fallback>
            </mc:AlternateContent>
          </a:graphicData>
        </a:graphic>
      </p:graphicFrame>
    </p:spTree>
    <p:extLst>
      <p:ext uri="{BB962C8B-B14F-4D97-AF65-F5344CB8AC3E}">
        <p14:creationId xmlns:p14="http://schemas.microsoft.com/office/powerpoint/2010/main" val="1195266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777</Words>
  <Application>Microsoft Office PowerPoint</Application>
  <PresentationFormat>Widescreen</PresentationFormat>
  <Paragraphs>96</Paragraphs>
  <Slides>12</Slides>
  <Notes>12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0" baseType="lpstr">
      <vt:lpstr>Arial</vt:lpstr>
      <vt:lpstr>Calibri</vt:lpstr>
      <vt:lpstr>Calibri Light</vt:lpstr>
      <vt:lpstr>Erato-Light</vt:lpstr>
      <vt:lpstr>Verdana</vt:lpstr>
      <vt:lpstr>Wingdings</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Sewell</dc:creator>
  <cp:lastModifiedBy>Christopher Sewell</cp:lastModifiedBy>
  <cp:revision>1</cp:revision>
  <dcterms:created xsi:type="dcterms:W3CDTF">2021-03-09T21:52:23Z</dcterms:created>
  <dcterms:modified xsi:type="dcterms:W3CDTF">2021-03-09T21:54:01Z</dcterms:modified>
</cp:coreProperties>
</file>